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7" r:id="rId2"/>
    <p:sldId id="264" r:id="rId3"/>
    <p:sldId id="297" r:id="rId4"/>
    <p:sldId id="301" r:id="rId5"/>
    <p:sldId id="304" r:id="rId6"/>
    <p:sldId id="302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29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41"/>
    <p:restoredTop sz="96296"/>
  </p:normalViewPr>
  <p:slideViewPr>
    <p:cSldViewPr snapToGrid="0">
      <p:cViewPr varScale="1">
        <p:scale>
          <a:sx n="110" d="100"/>
          <a:sy n="110" d="100"/>
        </p:scale>
        <p:origin x="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FEE0A-0502-0348-B91B-87BFAD4510A5}" type="datetimeFigureOut">
              <a:rPr lang="en-US" smtClean="0"/>
              <a:t>1/26/25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00123-B056-F74B-A456-14F6D3A05A7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2BA0-F8A2-A74E-88BE-99CFA9A1C79C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BBEBD-C520-BA44-9C68-E708394D04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2BA0-F8A2-A74E-88BE-99CFA9A1C79C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BBEBD-C520-BA44-9C68-E708394D04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2BA0-F8A2-A74E-88BE-99CFA9A1C79C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BBEBD-C520-BA44-9C68-E708394D04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2BA0-F8A2-A74E-88BE-99CFA9A1C79C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BBEBD-C520-BA44-9C68-E708394D04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2BA0-F8A2-A74E-88BE-99CFA9A1C79C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BBEBD-C520-BA44-9C68-E708394D04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2BA0-F8A2-A74E-88BE-99CFA9A1C79C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BBEBD-C520-BA44-9C68-E708394D04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2BA0-F8A2-A74E-88BE-99CFA9A1C79C}" type="datetimeFigureOut">
              <a:rPr lang="en-US" smtClean="0"/>
              <a:t>1/26/25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BBEBD-C520-BA44-9C68-E708394D04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2BA0-F8A2-A74E-88BE-99CFA9A1C79C}" type="datetimeFigureOut">
              <a:rPr lang="en-US" smtClean="0"/>
              <a:t>1/26/25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BBEBD-C520-BA44-9C68-E708394D04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2BA0-F8A2-A74E-88BE-99CFA9A1C79C}" type="datetimeFigureOut">
              <a:rPr lang="en-US" smtClean="0"/>
              <a:t>1/26/25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BBEBD-C520-BA44-9C68-E708394D04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2BA0-F8A2-A74E-88BE-99CFA9A1C79C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BBEBD-C520-BA44-9C68-E708394D04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2BA0-F8A2-A74E-88BE-99CFA9A1C79C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BBEBD-C520-BA44-9C68-E708394D04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72BA0-F8A2-A74E-88BE-99CFA9A1C79C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BBEBD-C520-BA44-9C68-E708394D04D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274" y="706811"/>
            <a:ext cx="9905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latin typeface="Arial" panose="020B0604020202090204" pitchFamily="34" charset="0"/>
                <a:cs typeface="Arial" panose="020B0604020202090204" pitchFamily="34" charset="0"/>
              </a:rPr>
              <a:t>A Modern Mosque Simulation in OpenGL 3.3</a:t>
            </a:r>
            <a:endParaRPr lang="en-US" sz="3600" b="1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16307" y="2508201"/>
            <a:ext cx="415938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16328" y="3154981"/>
            <a:ext cx="5339923" cy="2816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</a:p>
          <a:p>
            <a:pPr algn="ctr">
              <a:spcAft>
                <a:spcPts val="8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Md. Ibne Sina</a:t>
            </a:r>
          </a:p>
          <a:p>
            <a:pPr algn="ctr">
              <a:spcAft>
                <a:spcPts val="8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Roll: 1907002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Department of Computer Science and Engineering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Khulna University of Engineering &amp; Technology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Khulna -9203, Bangladesh. </a:t>
            </a:r>
          </a:p>
          <a:p>
            <a:pPr algn="ctr">
              <a:spcAft>
                <a:spcPts val="800"/>
              </a:spcAft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49"/>
    </mc:Choice>
    <mc:Fallback xmlns="">
      <p:transition spd="slow" advTm="1304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EEF96-3816-DB0F-130B-93B575C68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884120-0828-4895-DFB5-0ABB4B39E8D7}"/>
              </a:ext>
            </a:extLst>
          </p:cNvPr>
          <p:cNvSpPr txBox="1"/>
          <p:nvPr/>
        </p:nvSpPr>
        <p:spPr>
          <a:xfrm>
            <a:off x="694660" y="489797"/>
            <a:ext cx="1092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latin typeface="Arial" panose="020B0604020202090204" pitchFamily="34" charset="0"/>
                <a:cs typeface="Arial" panose="020B0604020202090204" pitchFamily="34" charset="0"/>
              </a:rPr>
              <a:t>Detailed Visualization (contd.)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D372C84-EFF3-F99B-253E-3BF37F44666C}"/>
              </a:ext>
            </a:extLst>
          </p:cNvPr>
          <p:cNvCxnSpPr/>
          <p:nvPr/>
        </p:nvCxnSpPr>
        <p:spPr>
          <a:xfrm>
            <a:off x="694660" y="1136128"/>
            <a:ext cx="109231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2A2B05-B243-0312-576D-1BEE291DBF3B}"/>
              </a:ext>
            </a:extLst>
          </p:cNvPr>
          <p:cNvSpPr txBox="1"/>
          <p:nvPr/>
        </p:nvSpPr>
        <p:spPr>
          <a:xfrm>
            <a:off x="5229673" y="5352540"/>
            <a:ext cx="137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Fig: Jhar Bati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03F94-8617-0B45-62DC-D315CEB56817}"/>
              </a:ext>
            </a:extLst>
          </p:cNvPr>
          <p:cNvSpPr txBox="1"/>
          <p:nvPr/>
        </p:nvSpPr>
        <p:spPr>
          <a:xfrm>
            <a:off x="11354765" y="642394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5F99E3-5FF8-5A85-3A3A-F26BF2697D1D}"/>
              </a:ext>
            </a:extLst>
          </p:cNvPr>
          <p:cNvSpPr txBox="1"/>
          <p:nvPr/>
        </p:nvSpPr>
        <p:spPr>
          <a:xfrm>
            <a:off x="524329" y="642394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22/01/2025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34BC6-97F3-B36D-A63B-ABF7BA5E52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831" y="1717295"/>
            <a:ext cx="7476337" cy="34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1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C17FC-B30D-CB4D-9B8E-EE3BDC191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9F1455-7AFD-B91B-F094-133D62023621}"/>
              </a:ext>
            </a:extLst>
          </p:cNvPr>
          <p:cNvSpPr txBox="1"/>
          <p:nvPr/>
        </p:nvSpPr>
        <p:spPr>
          <a:xfrm>
            <a:off x="694660" y="489797"/>
            <a:ext cx="1092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latin typeface="Arial" panose="020B0604020202090204" pitchFamily="34" charset="0"/>
                <a:cs typeface="Arial" panose="020B0604020202090204" pitchFamily="34" charset="0"/>
              </a:rPr>
              <a:t>Detailed Visualization (contd.)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BE41BD-5386-0D5D-D4A8-1504C0D11BAD}"/>
              </a:ext>
            </a:extLst>
          </p:cNvPr>
          <p:cNvCxnSpPr/>
          <p:nvPr/>
        </p:nvCxnSpPr>
        <p:spPr>
          <a:xfrm>
            <a:off x="694660" y="1136128"/>
            <a:ext cx="109231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43CE78-C044-C0D7-A722-A082FC967A58}"/>
              </a:ext>
            </a:extLst>
          </p:cNvPr>
          <p:cNvSpPr txBox="1"/>
          <p:nvPr/>
        </p:nvSpPr>
        <p:spPr>
          <a:xfrm>
            <a:off x="5202807" y="6183537"/>
            <a:ext cx="178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Fig: Imam’s Place</a:t>
            </a:r>
          </a:p>
        </p:txBody>
      </p:sp>
      <p:pic>
        <p:nvPicPr>
          <p:cNvPr id="5" name="Picture 4" descr="A room with a brown chair and a blue wall with Shah Mosque in the background&#10;&#10;AI-generated content may be incorrect.">
            <a:extLst>
              <a:ext uri="{FF2B5EF4-FFF2-40B4-BE49-F238E27FC236}">
                <a16:creationId xmlns:a16="http://schemas.microsoft.com/office/drawing/2014/main" id="{912426CA-21FB-E903-CB86-CA7190C7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98" y="1356528"/>
            <a:ext cx="5457804" cy="4561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638B07-9B67-FF09-6C9A-21DC7D9D24CF}"/>
              </a:ext>
            </a:extLst>
          </p:cNvPr>
          <p:cNvSpPr txBox="1"/>
          <p:nvPr/>
        </p:nvSpPr>
        <p:spPr>
          <a:xfrm>
            <a:off x="11354765" y="6423949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BEBE1-F764-2965-A034-EF7C4961C913}"/>
              </a:ext>
            </a:extLst>
          </p:cNvPr>
          <p:cNvSpPr txBox="1"/>
          <p:nvPr/>
        </p:nvSpPr>
        <p:spPr>
          <a:xfrm>
            <a:off x="524329" y="642394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22/01/2025</a:t>
            </a:r>
          </a:p>
        </p:txBody>
      </p:sp>
    </p:spTree>
    <p:extLst>
      <p:ext uri="{BB962C8B-B14F-4D97-AF65-F5344CB8AC3E}">
        <p14:creationId xmlns:p14="http://schemas.microsoft.com/office/powerpoint/2010/main" val="961758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108A8-39C3-A379-AE6A-BCAC0FE3F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8AB3A0-A83E-3F29-D5B3-57D381E676D1}"/>
              </a:ext>
            </a:extLst>
          </p:cNvPr>
          <p:cNvSpPr txBox="1"/>
          <p:nvPr/>
        </p:nvSpPr>
        <p:spPr>
          <a:xfrm>
            <a:off x="694660" y="489797"/>
            <a:ext cx="1092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latin typeface="Arial" panose="020B0604020202090204" pitchFamily="34" charset="0"/>
                <a:cs typeface="Arial" panose="020B0604020202090204" pitchFamily="34" charset="0"/>
              </a:rPr>
              <a:t>Detailed Visualization (contd.)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B4EDAA-5E12-422E-2B93-65E762F94F21}"/>
              </a:ext>
            </a:extLst>
          </p:cNvPr>
          <p:cNvCxnSpPr/>
          <p:nvPr/>
        </p:nvCxnSpPr>
        <p:spPr>
          <a:xfrm>
            <a:off x="694660" y="1136128"/>
            <a:ext cx="109231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55BACF-E9D9-91B4-0094-C47A25CDF147}"/>
              </a:ext>
            </a:extLst>
          </p:cNvPr>
          <p:cNvSpPr txBox="1"/>
          <p:nvPr/>
        </p:nvSpPr>
        <p:spPr>
          <a:xfrm>
            <a:off x="4784489" y="6368203"/>
            <a:ext cx="259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Fig: Automated Side Door</a:t>
            </a:r>
          </a:p>
        </p:txBody>
      </p:sp>
      <p:pic>
        <p:nvPicPr>
          <p:cNvPr id="5" name="Picture 4" descr="A black pavement with white lines&#10;&#10;AI-generated content may be incorrect.">
            <a:extLst>
              <a:ext uri="{FF2B5EF4-FFF2-40B4-BE49-F238E27FC236}">
                <a16:creationId xmlns:a16="http://schemas.microsoft.com/office/drawing/2014/main" id="{A9579C33-A90F-8590-76C8-3734391EEE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7"/>
          <a:stretch/>
        </p:blipFill>
        <p:spPr>
          <a:xfrm>
            <a:off x="663457" y="1253130"/>
            <a:ext cx="5416996" cy="2373037"/>
          </a:xfrm>
          <a:prstGeom prst="rect">
            <a:avLst/>
          </a:prstGeom>
        </p:spPr>
      </p:pic>
      <p:pic>
        <p:nvPicPr>
          <p:cNvPr id="9" name="Picture 8" descr="A green grass field with a stone pillar&#10;&#10;AI-generated content may be incorrect.">
            <a:extLst>
              <a:ext uri="{FF2B5EF4-FFF2-40B4-BE49-F238E27FC236}">
                <a16:creationId xmlns:a16="http://schemas.microsoft.com/office/drawing/2014/main" id="{3FD49349-93CD-86D9-7F17-C84199DC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549" y="3115290"/>
            <a:ext cx="5448090" cy="3085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9E2C71-E9DA-3445-A4C1-93B2DB360C13}"/>
              </a:ext>
            </a:extLst>
          </p:cNvPr>
          <p:cNvSpPr txBox="1"/>
          <p:nvPr/>
        </p:nvSpPr>
        <p:spPr>
          <a:xfrm>
            <a:off x="11354765" y="642394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092F3-5DFD-119A-9252-A9E48F94BCF0}"/>
              </a:ext>
            </a:extLst>
          </p:cNvPr>
          <p:cNvSpPr txBox="1"/>
          <p:nvPr/>
        </p:nvSpPr>
        <p:spPr>
          <a:xfrm>
            <a:off x="524329" y="642394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22/01/2025</a:t>
            </a:r>
          </a:p>
        </p:txBody>
      </p:sp>
    </p:spTree>
    <p:extLst>
      <p:ext uri="{BB962C8B-B14F-4D97-AF65-F5344CB8AC3E}">
        <p14:creationId xmlns:p14="http://schemas.microsoft.com/office/powerpoint/2010/main" val="398741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59988-5414-4D05-9BF5-12F59DAFA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11D20D-14D2-B702-A939-31AAE200BFA6}"/>
              </a:ext>
            </a:extLst>
          </p:cNvPr>
          <p:cNvSpPr txBox="1"/>
          <p:nvPr/>
        </p:nvSpPr>
        <p:spPr>
          <a:xfrm>
            <a:off x="694660" y="489797"/>
            <a:ext cx="1092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latin typeface="Arial" panose="020B0604020202090204" pitchFamily="34" charset="0"/>
                <a:cs typeface="Arial" panose="020B0604020202090204" pitchFamily="34" charset="0"/>
              </a:rPr>
              <a:t>Detailed Visualization (contd.)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B37D30-DF8C-5326-3829-1EC8248B1B28}"/>
              </a:ext>
            </a:extLst>
          </p:cNvPr>
          <p:cNvCxnSpPr/>
          <p:nvPr/>
        </p:nvCxnSpPr>
        <p:spPr>
          <a:xfrm>
            <a:off x="694660" y="1136128"/>
            <a:ext cx="109231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9F8EFF-E7AF-ABF2-A751-67568479AF1F}"/>
              </a:ext>
            </a:extLst>
          </p:cNvPr>
          <p:cNvSpPr txBox="1"/>
          <p:nvPr/>
        </p:nvSpPr>
        <p:spPr>
          <a:xfrm>
            <a:off x="5289923" y="6368203"/>
            <a:ext cx="17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Fig: All Lights On</a:t>
            </a:r>
          </a:p>
        </p:txBody>
      </p:sp>
      <p:pic>
        <p:nvPicPr>
          <p:cNvPr id="5" name="Picture 4" descr="A building with stairs and a staircase&#10;&#10;AI-generated content may be incorrect.">
            <a:extLst>
              <a:ext uri="{FF2B5EF4-FFF2-40B4-BE49-F238E27FC236}">
                <a16:creationId xmlns:a16="http://schemas.microsoft.com/office/drawing/2014/main" id="{72CE765F-ED82-10F9-6A56-F0400792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591" y="1537655"/>
            <a:ext cx="4238817" cy="4429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EAFAB8-37B1-4314-AAEA-4F9AA52389BC}"/>
              </a:ext>
            </a:extLst>
          </p:cNvPr>
          <p:cNvSpPr txBox="1"/>
          <p:nvPr/>
        </p:nvSpPr>
        <p:spPr>
          <a:xfrm>
            <a:off x="11354765" y="642394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F1B38-350E-1FE7-E926-E5542426C7AB}"/>
              </a:ext>
            </a:extLst>
          </p:cNvPr>
          <p:cNvSpPr txBox="1"/>
          <p:nvPr/>
        </p:nvSpPr>
        <p:spPr>
          <a:xfrm>
            <a:off x="524329" y="642394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22/01/2025</a:t>
            </a:r>
          </a:p>
        </p:txBody>
      </p:sp>
    </p:spTree>
    <p:extLst>
      <p:ext uri="{BB962C8B-B14F-4D97-AF65-F5344CB8AC3E}">
        <p14:creationId xmlns:p14="http://schemas.microsoft.com/office/powerpoint/2010/main" val="392325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7C4CC-160F-7929-14EE-906E823EB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166661-B349-B754-0265-1417A66A487B}"/>
              </a:ext>
            </a:extLst>
          </p:cNvPr>
          <p:cNvSpPr txBox="1"/>
          <p:nvPr/>
        </p:nvSpPr>
        <p:spPr>
          <a:xfrm>
            <a:off x="694660" y="489797"/>
            <a:ext cx="1092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latin typeface="Arial" panose="020B0604020202090204" pitchFamily="34" charset="0"/>
                <a:cs typeface="Arial" panose="020B0604020202090204" pitchFamily="34" charset="0"/>
              </a:rPr>
              <a:t>Detailed Visualization (contd.)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F4001C8-57EA-EBEB-5646-C64DB8E680DA}"/>
              </a:ext>
            </a:extLst>
          </p:cNvPr>
          <p:cNvCxnSpPr/>
          <p:nvPr/>
        </p:nvCxnSpPr>
        <p:spPr>
          <a:xfrm>
            <a:off x="694660" y="1136128"/>
            <a:ext cx="109231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EA38C75-10E3-990E-AC30-4127842FB7C3}"/>
              </a:ext>
            </a:extLst>
          </p:cNvPr>
          <p:cNvSpPr txBox="1"/>
          <p:nvPr/>
        </p:nvSpPr>
        <p:spPr>
          <a:xfrm>
            <a:off x="5289923" y="6368203"/>
            <a:ext cx="129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Fig: Almirah</a:t>
            </a:r>
          </a:p>
        </p:txBody>
      </p:sp>
      <p:pic>
        <p:nvPicPr>
          <p:cNvPr id="5" name="Picture 4" descr="A double door with silver handles&#10;&#10;AI-generated content may be incorrect.">
            <a:extLst>
              <a:ext uri="{FF2B5EF4-FFF2-40B4-BE49-F238E27FC236}">
                <a16:creationId xmlns:a16="http://schemas.microsoft.com/office/drawing/2014/main" id="{6CA9E6BD-1024-ECBF-D1B5-97036A188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4" y="1388334"/>
            <a:ext cx="4861780" cy="4727662"/>
          </a:xfrm>
          <a:prstGeom prst="rect">
            <a:avLst/>
          </a:prstGeom>
        </p:spPr>
      </p:pic>
      <p:pic>
        <p:nvPicPr>
          <p:cNvPr id="9" name="Picture 8" descr="A bookcase full of books&#10;&#10;AI-generated content may be incorrect.">
            <a:extLst>
              <a:ext uri="{FF2B5EF4-FFF2-40B4-BE49-F238E27FC236}">
                <a16:creationId xmlns:a16="http://schemas.microsoft.com/office/drawing/2014/main" id="{07F06C1E-47F4-7497-511A-2E7890C8C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013" y="1782459"/>
            <a:ext cx="5574622" cy="4191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19E304-71FF-7A4D-1043-483490924C2D}"/>
              </a:ext>
            </a:extLst>
          </p:cNvPr>
          <p:cNvSpPr txBox="1"/>
          <p:nvPr/>
        </p:nvSpPr>
        <p:spPr>
          <a:xfrm>
            <a:off x="11354765" y="642394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B8839-4DBD-7AFC-7B32-58CF9FD31DE4}"/>
              </a:ext>
            </a:extLst>
          </p:cNvPr>
          <p:cNvSpPr txBox="1"/>
          <p:nvPr/>
        </p:nvSpPr>
        <p:spPr>
          <a:xfrm>
            <a:off x="524329" y="642394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22/01/2025</a:t>
            </a:r>
          </a:p>
        </p:txBody>
      </p:sp>
    </p:spTree>
    <p:extLst>
      <p:ext uri="{BB962C8B-B14F-4D97-AF65-F5344CB8AC3E}">
        <p14:creationId xmlns:p14="http://schemas.microsoft.com/office/powerpoint/2010/main" val="294964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E46DD-5A33-1B78-E6A2-0F682554B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63C916-B5F1-9EE9-6665-30C2824509CF}"/>
              </a:ext>
            </a:extLst>
          </p:cNvPr>
          <p:cNvSpPr txBox="1"/>
          <p:nvPr/>
        </p:nvSpPr>
        <p:spPr>
          <a:xfrm>
            <a:off x="694660" y="489797"/>
            <a:ext cx="1092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latin typeface="Arial" panose="020B0604020202090204" pitchFamily="34" charset="0"/>
                <a:cs typeface="Arial" panose="020B0604020202090204" pitchFamily="34" charset="0"/>
              </a:rPr>
              <a:t>Detailed Visualization (contd.)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0FB8C0-D62F-5A37-72E4-137BB0CA024D}"/>
              </a:ext>
            </a:extLst>
          </p:cNvPr>
          <p:cNvCxnSpPr/>
          <p:nvPr/>
        </p:nvCxnSpPr>
        <p:spPr>
          <a:xfrm>
            <a:off x="694660" y="1136128"/>
            <a:ext cx="109231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7FE1CE-62A1-41EC-68AD-4FFEEA6C07F4}"/>
              </a:ext>
            </a:extLst>
          </p:cNvPr>
          <p:cNvSpPr txBox="1"/>
          <p:nvPr/>
        </p:nvSpPr>
        <p:spPr>
          <a:xfrm>
            <a:off x="5129386" y="6246227"/>
            <a:ext cx="2464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Fig: Automated Window</a:t>
            </a: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85CD41B-400F-1609-005B-6C4711225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74" y="1825707"/>
            <a:ext cx="5067326" cy="3852915"/>
          </a:xfrm>
          <a:prstGeom prst="rect">
            <a:avLst/>
          </a:prstGeom>
        </p:spPr>
      </p:pic>
      <p:pic>
        <p:nvPicPr>
          <p:cNvPr id="10" name="Picture 9" descr="A green wall with a white door&#10;&#10;AI-generated content may be incorrect.">
            <a:extLst>
              <a:ext uri="{FF2B5EF4-FFF2-40B4-BE49-F238E27FC236}">
                <a16:creationId xmlns:a16="http://schemas.microsoft.com/office/drawing/2014/main" id="{EC506038-58EC-F14A-3918-9B1194E8D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583" y="2241062"/>
            <a:ext cx="4890254" cy="32695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243BAC-3B74-BBA4-BA6A-F9860EAFE534}"/>
              </a:ext>
            </a:extLst>
          </p:cNvPr>
          <p:cNvSpPr txBox="1"/>
          <p:nvPr/>
        </p:nvSpPr>
        <p:spPr>
          <a:xfrm>
            <a:off x="11354765" y="642394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461F16-AF50-A105-6388-E1CB75F883FA}"/>
              </a:ext>
            </a:extLst>
          </p:cNvPr>
          <p:cNvSpPr txBox="1"/>
          <p:nvPr/>
        </p:nvSpPr>
        <p:spPr>
          <a:xfrm>
            <a:off x="524329" y="642394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22/01/2025</a:t>
            </a:r>
          </a:p>
        </p:txBody>
      </p:sp>
    </p:spTree>
    <p:extLst>
      <p:ext uri="{BB962C8B-B14F-4D97-AF65-F5344CB8AC3E}">
        <p14:creationId xmlns:p14="http://schemas.microsoft.com/office/powerpoint/2010/main" val="2424270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70DB-1C07-6BD1-9C3A-0B290EB32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B12680-3AD1-5B00-882E-4178713913A9}"/>
              </a:ext>
            </a:extLst>
          </p:cNvPr>
          <p:cNvSpPr txBox="1"/>
          <p:nvPr/>
        </p:nvSpPr>
        <p:spPr>
          <a:xfrm>
            <a:off x="694660" y="489797"/>
            <a:ext cx="1092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latin typeface="Arial" panose="020B0604020202090204" pitchFamily="34" charset="0"/>
                <a:cs typeface="Arial" panose="020B0604020202090204" pitchFamily="34" charset="0"/>
              </a:rPr>
              <a:t>Detailed Visualization (contd.)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003185-A4EF-278F-62C8-EE1969D31FDB}"/>
              </a:ext>
            </a:extLst>
          </p:cNvPr>
          <p:cNvCxnSpPr/>
          <p:nvPr/>
        </p:nvCxnSpPr>
        <p:spPr>
          <a:xfrm>
            <a:off x="694660" y="1136128"/>
            <a:ext cx="109231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DC4832E-7701-FB7D-59C4-C4F46E64A308}"/>
              </a:ext>
            </a:extLst>
          </p:cNvPr>
          <p:cNvSpPr txBox="1"/>
          <p:nvPr/>
        </p:nvSpPr>
        <p:spPr>
          <a:xfrm>
            <a:off x="5085283" y="5721872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Fig: 2nd Floor Railing</a:t>
            </a:r>
          </a:p>
        </p:txBody>
      </p:sp>
      <p:pic>
        <p:nvPicPr>
          <p:cNvPr id="9" name="Picture 8" descr="A boxing ring with a black box&#10;&#10;AI-generated content may be incorrect.">
            <a:extLst>
              <a:ext uri="{FF2B5EF4-FFF2-40B4-BE49-F238E27FC236}">
                <a16:creationId xmlns:a16="http://schemas.microsoft.com/office/drawing/2014/main" id="{347994B4-0414-51DA-9DC9-CA9BE9360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22" y="2717233"/>
            <a:ext cx="10222556" cy="2507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9BEDFC-95B4-1676-9D01-095111C8759F}"/>
              </a:ext>
            </a:extLst>
          </p:cNvPr>
          <p:cNvSpPr txBox="1"/>
          <p:nvPr/>
        </p:nvSpPr>
        <p:spPr>
          <a:xfrm>
            <a:off x="524329" y="642394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22/01/2025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3B4A6-2B97-4965-10A3-8F094AE0F069}"/>
              </a:ext>
            </a:extLst>
          </p:cNvPr>
          <p:cNvSpPr txBox="1"/>
          <p:nvPr/>
        </p:nvSpPr>
        <p:spPr>
          <a:xfrm>
            <a:off x="11250592" y="63545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565750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D03C9-FD09-E31B-52ED-5671A8FA0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0D5AD5-546A-8F6A-0A59-B80A8613701A}"/>
              </a:ext>
            </a:extLst>
          </p:cNvPr>
          <p:cNvSpPr txBox="1"/>
          <p:nvPr/>
        </p:nvSpPr>
        <p:spPr>
          <a:xfrm>
            <a:off x="694660" y="489797"/>
            <a:ext cx="1092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latin typeface="Arial" panose="020B0604020202090204" pitchFamily="34" charset="0"/>
                <a:cs typeface="Arial" panose="020B0604020202090204" pitchFamily="34" charset="0"/>
              </a:rPr>
              <a:t>Detailed Visualization (contd.)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FD3E3C-07D2-668F-9BD5-5697FF81B4BC}"/>
              </a:ext>
            </a:extLst>
          </p:cNvPr>
          <p:cNvCxnSpPr/>
          <p:nvPr/>
        </p:nvCxnSpPr>
        <p:spPr>
          <a:xfrm>
            <a:off x="694660" y="1136128"/>
            <a:ext cx="109231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D782718-0E10-921D-1698-2D75129352B0}"/>
              </a:ext>
            </a:extLst>
          </p:cNvPr>
          <p:cNvSpPr txBox="1"/>
          <p:nvPr/>
        </p:nvSpPr>
        <p:spPr>
          <a:xfrm>
            <a:off x="5545344" y="553720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Fig: Domes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E6713F-AB46-E567-2248-71C91E7D0241}"/>
              </a:ext>
            </a:extLst>
          </p:cNvPr>
          <p:cNvSpPr txBox="1"/>
          <p:nvPr/>
        </p:nvSpPr>
        <p:spPr>
          <a:xfrm>
            <a:off x="11354765" y="642394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E4197-B5B0-9E88-3A37-D82B68E9D91E}"/>
              </a:ext>
            </a:extLst>
          </p:cNvPr>
          <p:cNvSpPr txBox="1"/>
          <p:nvPr/>
        </p:nvSpPr>
        <p:spPr>
          <a:xfrm>
            <a:off x="524329" y="642394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22/01/2025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87C6F-6ADD-D058-7742-7DFBEAB024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60" y="2157115"/>
            <a:ext cx="7777279" cy="324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29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20C51-48C3-B9E4-153B-69F7EAAB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93FB11-96AE-16BF-A8D9-9AD5127111A0}"/>
              </a:ext>
            </a:extLst>
          </p:cNvPr>
          <p:cNvSpPr txBox="1"/>
          <p:nvPr/>
        </p:nvSpPr>
        <p:spPr>
          <a:xfrm>
            <a:off x="694660" y="489797"/>
            <a:ext cx="1092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latin typeface="Arial" panose="020B0604020202090204" pitchFamily="34" charset="0"/>
                <a:cs typeface="Arial" panose="020B0604020202090204" pitchFamily="34" charset="0"/>
              </a:rPr>
              <a:t>Conclusion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20E9BB-43CA-480F-90B3-F173A50C6BBF}"/>
              </a:ext>
            </a:extLst>
          </p:cNvPr>
          <p:cNvCxnSpPr/>
          <p:nvPr/>
        </p:nvCxnSpPr>
        <p:spPr>
          <a:xfrm>
            <a:off x="694660" y="1136128"/>
            <a:ext cx="109231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3BDC6B-AFE4-3DC4-F261-18550D209B50}"/>
              </a:ext>
            </a:extLst>
          </p:cNvPr>
          <p:cNvSpPr txBox="1"/>
          <p:nvPr/>
        </p:nvSpPr>
        <p:spPr>
          <a:xfrm>
            <a:off x="694659" y="1505396"/>
            <a:ext cx="81780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 Have Implemented: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Draw structure with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Draw structure with Bezier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Physics Based Movement of water particles in water fountain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Adding 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Implementing Roll, Pitch, YAW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Implementing Spot Light, Directional Light , Point Light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750E5B-1EB3-6615-7737-3C8AD3BEB20D}"/>
              </a:ext>
            </a:extLst>
          </p:cNvPr>
          <p:cNvSpPr txBox="1"/>
          <p:nvPr/>
        </p:nvSpPr>
        <p:spPr>
          <a:xfrm>
            <a:off x="11354765" y="642394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27D3C-D532-5781-3F06-AA9F6913AB7C}"/>
              </a:ext>
            </a:extLst>
          </p:cNvPr>
          <p:cNvSpPr txBox="1"/>
          <p:nvPr/>
        </p:nvSpPr>
        <p:spPr>
          <a:xfrm>
            <a:off x="524329" y="642394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22/01/2025</a:t>
            </a:r>
          </a:p>
        </p:txBody>
      </p:sp>
    </p:spTree>
    <p:extLst>
      <p:ext uri="{BB962C8B-B14F-4D97-AF65-F5344CB8AC3E}">
        <p14:creationId xmlns:p14="http://schemas.microsoft.com/office/powerpoint/2010/main" val="3731133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6499" y="2721114"/>
            <a:ext cx="571900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600" b="1" dirty="0">
                <a:latin typeface="Arial" panose="020B0604020202090204" pitchFamily="34" charset="0"/>
                <a:cs typeface="Arial" panose="020B0604020202090204" pitchFamily="34" charset="0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4660" y="489797"/>
            <a:ext cx="1092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latin typeface="Arial" panose="020B0604020202090204" pitchFamily="34" charset="0"/>
                <a:cs typeface="Arial" panose="020B0604020202090204" pitchFamily="34" charset="0"/>
              </a:rPr>
              <a:t>Introduction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94660" y="1136128"/>
            <a:ext cx="109231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42ED6C7-94BE-8AD0-C52C-1130C0CCA132}"/>
              </a:ext>
            </a:extLst>
          </p:cNvPr>
          <p:cNvSpPr txBox="1"/>
          <p:nvPr/>
        </p:nvSpPr>
        <p:spPr>
          <a:xfrm>
            <a:off x="733530" y="1698171"/>
            <a:ext cx="10590962" cy="437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400" b="1" dirty="0">
                <a:latin typeface="Arial" panose="020B0604020202020204" pitchFamily="34" charset="0"/>
                <a:cs typeface="Arial" panose="020B0604020202020204" pitchFamily="34" charset="0"/>
              </a:rPr>
              <a:t>Basic Objects of the project are:</a:t>
            </a:r>
          </a:p>
          <a:p>
            <a:endParaRPr lang="en-BD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BD" sz="2000" dirty="0">
                <a:latin typeface="Arial" panose="020B0604020202020204" pitchFamily="34" charset="0"/>
                <a:cs typeface="Arial" panose="020B0604020202020204" pitchFamily="34" charset="0"/>
              </a:rPr>
              <a:t>Cube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BD" sz="2000" dirty="0">
                <a:latin typeface="Arial" panose="020B0604020202020204" pitchFamily="34" charset="0"/>
                <a:cs typeface="Arial" panose="020B0604020202020204" pitchFamily="34" charset="0"/>
              </a:rPr>
              <a:t>Sphare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BD" sz="2000" dirty="0">
                <a:latin typeface="Arial" panose="020B0604020202020204" pitchFamily="34" charset="0"/>
                <a:cs typeface="Arial" panose="020B0604020202020204" pitchFamily="34" charset="0"/>
              </a:rPr>
              <a:t>Bezier Curve</a:t>
            </a:r>
          </a:p>
          <a:p>
            <a:pPr>
              <a:lnSpc>
                <a:spcPct val="200000"/>
              </a:lnSpc>
            </a:pPr>
            <a:r>
              <a:rPr lang="en-BD" sz="2000" dirty="0">
                <a:latin typeface="Arial" panose="020B0604020202020204" pitchFamily="34" charset="0"/>
                <a:cs typeface="Arial" panose="020B0604020202020204" pitchFamily="34" charset="0"/>
              </a:rPr>
              <a:t>      - Dome Shape Curve</a:t>
            </a:r>
          </a:p>
          <a:p>
            <a:pPr>
              <a:lnSpc>
                <a:spcPct val="200000"/>
              </a:lnSpc>
            </a:pPr>
            <a:r>
              <a:rPr lang="en-BD" sz="2000" dirty="0">
                <a:latin typeface="Arial" panose="020B0604020202020204" pitchFamily="34" charset="0"/>
                <a:cs typeface="Arial" panose="020B0604020202020204" pitchFamily="34" charset="0"/>
              </a:rPr>
              <a:t>      - Cylindric curve</a:t>
            </a:r>
          </a:p>
          <a:p>
            <a:pPr>
              <a:lnSpc>
                <a:spcPct val="200000"/>
              </a:lnSpc>
            </a:pPr>
            <a:r>
              <a:rPr lang="en-BD" sz="2000" dirty="0">
                <a:latin typeface="Arial" panose="020B0604020202020204" pitchFamily="34" charset="0"/>
                <a:cs typeface="Arial" panose="020B0604020202020204" pitchFamily="34" charset="0"/>
              </a:rPr>
              <a:t>      - Circular Curve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1D79D-4CE5-EFA0-F28D-6C50B56503DB}"/>
              </a:ext>
            </a:extLst>
          </p:cNvPr>
          <p:cNvSpPr txBox="1"/>
          <p:nvPr/>
        </p:nvSpPr>
        <p:spPr>
          <a:xfrm>
            <a:off x="11354765" y="64239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96B03-6B9E-BAE6-664F-369B544FC1BE}"/>
              </a:ext>
            </a:extLst>
          </p:cNvPr>
          <p:cNvSpPr txBox="1"/>
          <p:nvPr/>
        </p:nvSpPr>
        <p:spPr>
          <a:xfrm>
            <a:off x="524329" y="642394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22/01/2025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AD200-6B9E-8EE5-44C4-3AEAA9447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00CAC-4AC3-8C75-B64E-917C0A1689C8}"/>
              </a:ext>
            </a:extLst>
          </p:cNvPr>
          <p:cNvSpPr txBox="1"/>
          <p:nvPr/>
        </p:nvSpPr>
        <p:spPr>
          <a:xfrm>
            <a:off x="694660" y="489797"/>
            <a:ext cx="1092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latin typeface="Arial" panose="020B0604020202090204" pitchFamily="34" charset="0"/>
                <a:cs typeface="Arial" panose="020B0604020202090204" pitchFamily="34" charset="0"/>
              </a:rPr>
              <a:t>Introduction (contd.)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3D75D7-6979-C2BE-D77B-7347ADE9C5DA}"/>
              </a:ext>
            </a:extLst>
          </p:cNvPr>
          <p:cNvCxnSpPr/>
          <p:nvPr/>
        </p:nvCxnSpPr>
        <p:spPr>
          <a:xfrm>
            <a:off x="694660" y="1136128"/>
            <a:ext cx="109231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C3A8AA3-843D-304A-35B0-3AEB526C9FB3}"/>
              </a:ext>
            </a:extLst>
          </p:cNvPr>
          <p:cNvSpPr txBox="1"/>
          <p:nvPr/>
        </p:nvSpPr>
        <p:spPr>
          <a:xfrm>
            <a:off x="733530" y="1698171"/>
            <a:ext cx="10590962" cy="3597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400" b="1" dirty="0">
                <a:latin typeface="Arial" panose="020B0604020202020204" pitchFamily="34" charset="0"/>
                <a:cs typeface="Arial" panose="020B0604020202020204" pitchFamily="34" charset="0"/>
              </a:rPr>
              <a:t>The components of the Modern Mosque are:</a:t>
            </a:r>
          </a:p>
          <a:p>
            <a:endParaRPr lang="en-BD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BD" sz="2000" dirty="0">
                <a:latin typeface="Arial" panose="020B0604020202020204" pitchFamily="34" charset="0"/>
                <a:cs typeface="Arial" panose="020B0604020202020204" pitchFamily="34" charset="0"/>
              </a:rPr>
              <a:t>Water Fountain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BD" sz="2000" dirty="0">
                <a:latin typeface="Arial" panose="020B0604020202020204" pitchFamily="34" charset="0"/>
                <a:cs typeface="Arial" panose="020B0604020202020204" pitchFamily="34" charset="0"/>
              </a:rPr>
              <a:t>Domes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BD" sz="2000" dirty="0">
                <a:latin typeface="Arial" panose="020B0604020202020204" pitchFamily="34" charset="0"/>
                <a:cs typeface="Arial" panose="020B0604020202020204" pitchFamily="34" charset="0"/>
              </a:rPr>
              <a:t>Automated Door and Window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BD" sz="2000" dirty="0">
                <a:latin typeface="Arial" panose="020B0604020202020204" pitchFamily="34" charset="0"/>
                <a:cs typeface="Arial" panose="020B0604020202020204" pitchFamily="34" charset="0"/>
              </a:rPr>
              <a:t>Jhar Bati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BD" sz="2000" dirty="0">
                <a:latin typeface="Arial" panose="020B0604020202020204" pitchFamily="34" charset="0"/>
                <a:cs typeface="Arial" panose="020B0604020202020204" pitchFamily="34" charset="0"/>
              </a:rPr>
              <a:t>Automated Almirah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146BF-31E1-D63C-EC14-D4D86D0A4FFB}"/>
              </a:ext>
            </a:extLst>
          </p:cNvPr>
          <p:cNvSpPr txBox="1"/>
          <p:nvPr/>
        </p:nvSpPr>
        <p:spPr>
          <a:xfrm>
            <a:off x="11354765" y="64355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3AF04-1DE2-0E54-2CF8-03A9F4AF3B1B}"/>
              </a:ext>
            </a:extLst>
          </p:cNvPr>
          <p:cNvSpPr txBox="1"/>
          <p:nvPr/>
        </p:nvSpPr>
        <p:spPr>
          <a:xfrm>
            <a:off x="524329" y="643552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22/01/2025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91CE9-20EC-C319-AE1D-B255D84267CE}"/>
              </a:ext>
            </a:extLst>
          </p:cNvPr>
          <p:cNvSpPr txBox="1"/>
          <p:nvPr/>
        </p:nvSpPr>
        <p:spPr>
          <a:xfrm>
            <a:off x="524329" y="643552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22/01/2025</a:t>
            </a:r>
          </a:p>
        </p:txBody>
      </p:sp>
    </p:spTree>
    <p:extLst>
      <p:ext uri="{BB962C8B-B14F-4D97-AF65-F5344CB8AC3E}">
        <p14:creationId xmlns:p14="http://schemas.microsoft.com/office/powerpoint/2010/main" val="809588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BB3B3-4D97-36B4-AAC5-4095F7711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A3B798-9B80-0724-B52B-0F369213A701}"/>
              </a:ext>
            </a:extLst>
          </p:cNvPr>
          <p:cNvSpPr txBox="1"/>
          <p:nvPr/>
        </p:nvSpPr>
        <p:spPr>
          <a:xfrm>
            <a:off x="694660" y="489797"/>
            <a:ext cx="1092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latin typeface="Arial" panose="020B0604020202090204" pitchFamily="34" charset="0"/>
                <a:cs typeface="Arial" panose="020B0604020202090204" pitchFamily="34" charset="0"/>
              </a:rPr>
              <a:t>Functional Description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2919F7-A820-27A7-F1B9-1DDD60F58E85}"/>
              </a:ext>
            </a:extLst>
          </p:cNvPr>
          <p:cNvCxnSpPr/>
          <p:nvPr/>
        </p:nvCxnSpPr>
        <p:spPr>
          <a:xfrm>
            <a:off x="694660" y="1136128"/>
            <a:ext cx="109231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EA2293F-7CC5-F498-3B26-ABC80C2CDDCE}"/>
              </a:ext>
            </a:extLst>
          </p:cNvPr>
          <p:cNvSpPr txBox="1"/>
          <p:nvPr/>
        </p:nvSpPr>
        <p:spPr>
          <a:xfrm>
            <a:off x="733530" y="1698171"/>
            <a:ext cx="4521758" cy="4285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General Controls</a:t>
            </a:r>
            <a:endParaRPr lang="en-GB" sz="2000" dirty="0">
              <a:solidFill>
                <a:srgbClr val="0E0E0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ESC → Close the window</a:t>
            </a:r>
          </a:p>
          <a:p>
            <a:b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2000" dirty="0">
              <a:solidFill>
                <a:srgbClr val="0E0E0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Camera Movement</a:t>
            </a:r>
            <a:endParaRPr lang="en-GB" sz="2000" dirty="0">
              <a:solidFill>
                <a:srgbClr val="0E0E0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W → Move forward</a:t>
            </a: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S → Move backward</a:t>
            </a: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A → Move left</a:t>
            </a: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D → Move right</a:t>
            </a: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Q → Move down</a:t>
            </a: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E → Move 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C6A8A3-BC0F-DEF3-9DA3-678770C63BFD}"/>
              </a:ext>
            </a:extLst>
          </p:cNvPr>
          <p:cNvSpPr txBox="1"/>
          <p:nvPr/>
        </p:nvSpPr>
        <p:spPr>
          <a:xfrm>
            <a:off x="5928528" y="1698171"/>
            <a:ext cx="5993949" cy="4516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Camera Rotation (Yaw, Pitch, Roll)</a:t>
            </a:r>
            <a:endParaRPr lang="en-GB" sz="2000" dirty="0">
              <a:solidFill>
                <a:srgbClr val="0E0E0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G → Increase yaw (turn right)</a:t>
            </a: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F → Decrease yaw (turn left)</a:t>
            </a: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V → Increase pitch (look up)</a:t>
            </a: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B → Decrease pitch (look down)</a:t>
            </a: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R → Increase roll (tilt right)</a:t>
            </a: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T → Decrease roll (tilt left)</a:t>
            </a:r>
          </a:p>
          <a:p>
            <a:pPr>
              <a:spcBef>
                <a:spcPts val="900"/>
              </a:spcBef>
            </a:pPr>
            <a:endParaRPr lang="en-GB" sz="2000" dirty="0">
              <a:solidFill>
                <a:srgbClr val="0E0E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Camera Rotation Around Look-at Point</a:t>
            </a:r>
            <a:endParaRPr lang="en-GB" sz="2000" dirty="0">
              <a:solidFill>
                <a:srgbClr val="0E0E0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I → Rotate camera around the look-at point (right)</a:t>
            </a: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O → Rotate camera around the look-at point (left)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B5E1C-BF66-179A-9569-1A7C27027AF0}"/>
              </a:ext>
            </a:extLst>
          </p:cNvPr>
          <p:cNvSpPr txBox="1"/>
          <p:nvPr/>
        </p:nvSpPr>
        <p:spPr>
          <a:xfrm>
            <a:off x="11354765" y="64239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C28D8-D87A-C44E-BDE8-191261C306A0}"/>
              </a:ext>
            </a:extLst>
          </p:cNvPr>
          <p:cNvSpPr txBox="1"/>
          <p:nvPr/>
        </p:nvSpPr>
        <p:spPr>
          <a:xfrm>
            <a:off x="524329" y="642394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22/01/2025</a:t>
            </a:r>
          </a:p>
        </p:txBody>
      </p:sp>
    </p:spTree>
    <p:extLst>
      <p:ext uri="{BB962C8B-B14F-4D97-AF65-F5344CB8AC3E}">
        <p14:creationId xmlns:p14="http://schemas.microsoft.com/office/powerpoint/2010/main" val="237893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5B065-1CEF-0949-B42F-862F7E04C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470580-B834-195C-E046-98E21E83E0FE}"/>
              </a:ext>
            </a:extLst>
          </p:cNvPr>
          <p:cNvSpPr txBox="1"/>
          <p:nvPr/>
        </p:nvSpPr>
        <p:spPr>
          <a:xfrm>
            <a:off x="694660" y="489797"/>
            <a:ext cx="1092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latin typeface="Arial" panose="020B0604020202090204" pitchFamily="34" charset="0"/>
                <a:cs typeface="Arial" panose="020B0604020202090204" pitchFamily="34" charset="0"/>
              </a:rPr>
              <a:t>Functional Description (contd.)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EB1F5F-AAC5-3A2D-7005-864D5A7AEE34}"/>
              </a:ext>
            </a:extLst>
          </p:cNvPr>
          <p:cNvCxnSpPr/>
          <p:nvPr/>
        </p:nvCxnSpPr>
        <p:spPr>
          <a:xfrm>
            <a:off x="694660" y="1136128"/>
            <a:ext cx="109231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F61663C-6731-319F-FDBB-06583A6171E3}"/>
              </a:ext>
            </a:extLst>
          </p:cNvPr>
          <p:cNvSpPr txBox="1"/>
          <p:nvPr/>
        </p:nvSpPr>
        <p:spPr>
          <a:xfrm>
            <a:off x="694660" y="1326382"/>
            <a:ext cx="4521758" cy="4054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GB" sz="2000" b="1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5. Fan Rotation</a:t>
            </a:r>
            <a:endParaRPr lang="en-GB" sz="2000" dirty="0">
              <a:solidFill>
                <a:srgbClr val="0E0E0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4 → Toggle Fan 1 rotation</a:t>
            </a: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5 → Toggle Fan 2 rotation</a:t>
            </a:r>
          </a:p>
          <a:p>
            <a:endParaRPr lang="en-GB" sz="2000" dirty="0">
              <a:solidFill>
                <a:srgbClr val="0E0E0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GB" sz="2000" b="1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Door Toggle</a:t>
            </a:r>
            <a:endParaRPr lang="en-GB" sz="2000" dirty="0">
              <a:solidFill>
                <a:srgbClr val="0E0E0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7 → Toggle double door opening</a:t>
            </a:r>
          </a:p>
          <a:p>
            <a:pPr>
              <a:spcBef>
                <a:spcPts val="900"/>
              </a:spcBef>
            </a:pPr>
            <a:endParaRPr lang="en-GB" sz="2000" dirty="0">
              <a:solidFill>
                <a:srgbClr val="0E0E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GB" sz="2000" b="1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Chandelier (</a:t>
            </a:r>
            <a:r>
              <a:rPr lang="en-GB" sz="2000" b="1" dirty="0" err="1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Jhar</a:t>
            </a:r>
            <a:r>
              <a:rPr lang="en-GB" sz="2000" b="1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Bati) Light Toggle</a:t>
            </a:r>
            <a:endParaRPr lang="en-GB" sz="2000" dirty="0">
              <a:solidFill>
                <a:srgbClr val="0E0E0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9 → Turn </a:t>
            </a:r>
            <a:r>
              <a:rPr lang="en-GB" sz="2000" dirty="0" err="1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Jhar</a:t>
            </a: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Bati (chandelier) lights on/off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1612C-3F6C-7C51-C14C-AF1EB7E79519}"/>
              </a:ext>
            </a:extLst>
          </p:cNvPr>
          <p:cNvSpPr txBox="1"/>
          <p:nvPr/>
        </p:nvSpPr>
        <p:spPr>
          <a:xfrm>
            <a:off x="6096000" y="1256043"/>
            <a:ext cx="4268348" cy="4516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GB" sz="2000" b="1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Dark Mode</a:t>
            </a:r>
            <a:endParaRPr lang="en-GB" sz="2000" dirty="0">
              <a:solidFill>
                <a:srgbClr val="0E0E0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0 → Toggle </a:t>
            </a:r>
            <a:r>
              <a:rPr lang="en-GB" sz="2000" b="1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dark mode</a:t>
            </a:r>
          </a:p>
          <a:p>
            <a:pPr>
              <a:spcBef>
                <a:spcPts val="900"/>
              </a:spcBef>
            </a:pPr>
            <a:endParaRPr lang="en-GB" sz="2000" b="1" dirty="0">
              <a:solidFill>
                <a:srgbClr val="0E0E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GB" sz="2000" b="1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Lighting Controls</a:t>
            </a:r>
            <a:endParaRPr lang="en-GB" sz="2000" dirty="0">
              <a:solidFill>
                <a:srgbClr val="0E0E0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L → Toggle overall lighting on/off</a:t>
            </a: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1 → Toggle ambient lighting on/off</a:t>
            </a: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2 → Toggle diffuse lighting on/off</a:t>
            </a: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3 → Toggle specular lighting on/off</a:t>
            </a: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Y → Toggle all point lights on/off</a:t>
            </a: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H → Toggle directional light on/off</a:t>
            </a:r>
          </a:p>
          <a:p>
            <a:pPr>
              <a:spcBef>
                <a:spcPts val="900"/>
              </a:spcBef>
            </a:pPr>
            <a:r>
              <a:rPr lang="en-GB" sz="2000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N → Toggle spot light on/off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03924D-524C-2117-CF9A-AD8A930959E9}"/>
              </a:ext>
            </a:extLst>
          </p:cNvPr>
          <p:cNvSpPr txBox="1"/>
          <p:nvPr/>
        </p:nvSpPr>
        <p:spPr>
          <a:xfrm>
            <a:off x="11354765" y="64239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A87FC-9E4D-161B-9DAE-AEF12DDB61A3}"/>
              </a:ext>
            </a:extLst>
          </p:cNvPr>
          <p:cNvSpPr txBox="1"/>
          <p:nvPr/>
        </p:nvSpPr>
        <p:spPr>
          <a:xfrm>
            <a:off x="524329" y="642394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22/01/2025</a:t>
            </a:r>
          </a:p>
        </p:txBody>
      </p:sp>
    </p:spTree>
    <p:extLst>
      <p:ext uri="{BB962C8B-B14F-4D97-AF65-F5344CB8AC3E}">
        <p14:creationId xmlns:p14="http://schemas.microsoft.com/office/powerpoint/2010/main" val="3662917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7C3B9-84B8-82CC-9553-B6BA9C31D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BAA3DB-0F77-7771-227C-EC0652C6091F}"/>
              </a:ext>
            </a:extLst>
          </p:cNvPr>
          <p:cNvSpPr txBox="1"/>
          <p:nvPr/>
        </p:nvSpPr>
        <p:spPr>
          <a:xfrm>
            <a:off x="694660" y="489797"/>
            <a:ext cx="1092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latin typeface="Arial" panose="020B0604020202090204" pitchFamily="34" charset="0"/>
                <a:cs typeface="Arial" panose="020B0604020202090204" pitchFamily="34" charset="0"/>
              </a:rPr>
              <a:t>Detailed Visualization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25D5C2-890E-BB2D-5DBD-4CEA6772D31A}"/>
              </a:ext>
            </a:extLst>
          </p:cNvPr>
          <p:cNvCxnSpPr/>
          <p:nvPr/>
        </p:nvCxnSpPr>
        <p:spPr>
          <a:xfrm>
            <a:off x="694660" y="1136128"/>
            <a:ext cx="109231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8A714D2-C9BE-2568-56DB-4DB1BCBCBD72}"/>
              </a:ext>
            </a:extLst>
          </p:cNvPr>
          <p:cNvSpPr txBox="1"/>
          <p:nvPr/>
        </p:nvSpPr>
        <p:spPr>
          <a:xfrm>
            <a:off x="5289923" y="6078834"/>
            <a:ext cx="17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Fig: All Lights On</a:t>
            </a:r>
          </a:p>
        </p:txBody>
      </p:sp>
      <p:pic>
        <p:nvPicPr>
          <p:cNvPr id="9" name="Picture 8" descr="A screenshot of a computer with Alamo Mission in San Antonio in the background&#10;&#10;AI-generated content may be incorrect.">
            <a:extLst>
              <a:ext uri="{FF2B5EF4-FFF2-40B4-BE49-F238E27FC236}">
                <a16:creationId xmlns:a16="http://schemas.microsoft.com/office/drawing/2014/main" id="{11D30574-24AB-95E6-F41F-748A3B873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94365"/>
            <a:ext cx="7772400" cy="4315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62CF25-038A-F7CA-EF53-759465403BDF}"/>
              </a:ext>
            </a:extLst>
          </p:cNvPr>
          <p:cNvSpPr txBox="1"/>
          <p:nvPr/>
        </p:nvSpPr>
        <p:spPr>
          <a:xfrm>
            <a:off x="11354765" y="64355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6C2DE-4D69-3988-534C-DD86DAC29327}"/>
              </a:ext>
            </a:extLst>
          </p:cNvPr>
          <p:cNvSpPr txBox="1"/>
          <p:nvPr/>
        </p:nvSpPr>
        <p:spPr>
          <a:xfrm>
            <a:off x="524329" y="643552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22/01/2025</a:t>
            </a:r>
          </a:p>
        </p:txBody>
      </p:sp>
    </p:spTree>
    <p:extLst>
      <p:ext uri="{BB962C8B-B14F-4D97-AF65-F5344CB8AC3E}">
        <p14:creationId xmlns:p14="http://schemas.microsoft.com/office/powerpoint/2010/main" val="3837790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41E2B-E697-65C1-52FA-1D196375F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5901B9-4F62-9E10-DD21-42E134E06880}"/>
              </a:ext>
            </a:extLst>
          </p:cNvPr>
          <p:cNvSpPr txBox="1"/>
          <p:nvPr/>
        </p:nvSpPr>
        <p:spPr>
          <a:xfrm>
            <a:off x="694660" y="489797"/>
            <a:ext cx="1092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latin typeface="Arial" panose="020B0604020202090204" pitchFamily="34" charset="0"/>
                <a:cs typeface="Arial" panose="020B0604020202090204" pitchFamily="34" charset="0"/>
              </a:rPr>
              <a:t>Detailed Visualization (contd.)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780DF2-7700-F398-DF1A-81668ACE6C0B}"/>
              </a:ext>
            </a:extLst>
          </p:cNvPr>
          <p:cNvCxnSpPr/>
          <p:nvPr/>
        </p:nvCxnSpPr>
        <p:spPr>
          <a:xfrm>
            <a:off x="694660" y="1136128"/>
            <a:ext cx="109231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4BE541-2D33-FDB5-131B-F0990A6C4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398" y="1655136"/>
            <a:ext cx="8067203" cy="44886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9D27B5-E022-9C97-A1DE-B982694443EA}"/>
              </a:ext>
            </a:extLst>
          </p:cNvPr>
          <p:cNvSpPr txBox="1"/>
          <p:nvPr/>
        </p:nvSpPr>
        <p:spPr>
          <a:xfrm>
            <a:off x="11354765" y="64239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C68354-D62E-E8E8-B1D8-721C44A6CDAE}"/>
              </a:ext>
            </a:extLst>
          </p:cNvPr>
          <p:cNvSpPr txBox="1"/>
          <p:nvPr/>
        </p:nvSpPr>
        <p:spPr>
          <a:xfrm>
            <a:off x="524329" y="642394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22/01/2025</a:t>
            </a:r>
          </a:p>
        </p:txBody>
      </p:sp>
    </p:spTree>
    <p:extLst>
      <p:ext uri="{BB962C8B-B14F-4D97-AF65-F5344CB8AC3E}">
        <p14:creationId xmlns:p14="http://schemas.microsoft.com/office/powerpoint/2010/main" val="952002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9DB08-16C7-CDD8-9732-1127F8EF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9256F1-7C87-9B9C-E0E3-CFAEE11748AA}"/>
              </a:ext>
            </a:extLst>
          </p:cNvPr>
          <p:cNvSpPr txBox="1"/>
          <p:nvPr/>
        </p:nvSpPr>
        <p:spPr>
          <a:xfrm>
            <a:off x="694660" y="489797"/>
            <a:ext cx="1092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latin typeface="Arial" panose="020B0604020202090204" pitchFamily="34" charset="0"/>
                <a:cs typeface="Arial" panose="020B0604020202090204" pitchFamily="34" charset="0"/>
              </a:rPr>
              <a:t>Detailed Visualization (contd.)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A99573-25C3-3DC5-FE24-9F0D8785493E}"/>
              </a:ext>
            </a:extLst>
          </p:cNvPr>
          <p:cNvCxnSpPr/>
          <p:nvPr/>
        </p:nvCxnSpPr>
        <p:spPr>
          <a:xfrm>
            <a:off x="694660" y="1136128"/>
            <a:ext cx="109231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69F381F-EF85-A711-68DE-4DC7BC6E15A7}"/>
              </a:ext>
            </a:extLst>
          </p:cNvPr>
          <p:cNvSpPr txBox="1"/>
          <p:nvPr/>
        </p:nvSpPr>
        <p:spPr>
          <a:xfrm>
            <a:off x="5145332" y="6368203"/>
            <a:ext cx="202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Fig: Water Fountain</a:t>
            </a:r>
          </a:p>
        </p:txBody>
      </p:sp>
      <p:pic>
        <p:nvPicPr>
          <p:cNvPr id="5" name="Picture 4" descr="A green grass and a white line&#10;&#10;AI-generated content may be incorrect.">
            <a:extLst>
              <a:ext uri="{FF2B5EF4-FFF2-40B4-BE49-F238E27FC236}">
                <a16:creationId xmlns:a16="http://schemas.microsoft.com/office/drawing/2014/main" id="{9376F3A7-1CF5-F22E-C9E3-3CC882C31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402" y="1285942"/>
            <a:ext cx="7003701" cy="2171453"/>
          </a:xfrm>
          <a:prstGeom prst="rect">
            <a:avLst/>
          </a:prstGeom>
        </p:spPr>
      </p:pic>
      <p:pic>
        <p:nvPicPr>
          <p:cNvPr id="11" name="Picture 10" descr="A close up of a stone surface&#10;&#10;AI-generated content may be incorrect.">
            <a:extLst>
              <a:ext uri="{FF2B5EF4-FFF2-40B4-BE49-F238E27FC236}">
                <a16:creationId xmlns:a16="http://schemas.microsoft.com/office/drawing/2014/main" id="{AB744493-471B-B2B4-4CC6-C4ED4E82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004" y="3679120"/>
            <a:ext cx="7017099" cy="2467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3065E5-0AA4-624D-257D-60848364AB44}"/>
              </a:ext>
            </a:extLst>
          </p:cNvPr>
          <p:cNvSpPr txBox="1"/>
          <p:nvPr/>
        </p:nvSpPr>
        <p:spPr>
          <a:xfrm>
            <a:off x="11354765" y="64239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0B2E5-0C1D-5BBF-6CF0-CBA532ED1058}"/>
              </a:ext>
            </a:extLst>
          </p:cNvPr>
          <p:cNvSpPr txBox="1"/>
          <p:nvPr/>
        </p:nvSpPr>
        <p:spPr>
          <a:xfrm>
            <a:off x="524329" y="642394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22/01/2025</a:t>
            </a:r>
          </a:p>
        </p:txBody>
      </p:sp>
    </p:spTree>
    <p:extLst>
      <p:ext uri="{BB962C8B-B14F-4D97-AF65-F5344CB8AC3E}">
        <p14:creationId xmlns:p14="http://schemas.microsoft.com/office/powerpoint/2010/main" val="358819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260C1-C410-39F4-4DB5-5FD138ED4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59574B-8AF1-1413-1CDD-BF9D051BB9E3}"/>
              </a:ext>
            </a:extLst>
          </p:cNvPr>
          <p:cNvSpPr txBox="1"/>
          <p:nvPr/>
        </p:nvSpPr>
        <p:spPr>
          <a:xfrm>
            <a:off x="694660" y="489797"/>
            <a:ext cx="1092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latin typeface="Arial" panose="020B0604020202090204" pitchFamily="34" charset="0"/>
                <a:cs typeface="Arial" panose="020B0604020202090204" pitchFamily="34" charset="0"/>
              </a:rPr>
              <a:t>Detailed Visualization (contd.)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5EAFDD-D219-5C50-CE8C-C60FC9D859A4}"/>
              </a:ext>
            </a:extLst>
          </p:cNvPr>
          <p:cNvCxnSpPr/>
          <p:nvPr/>
        </p:nvCxnSpPr>
        <p:spPr>
          <a:xfrm>
            <a:off x="694660" y="1136128"/>
            <a:ext cx="109231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FBEF5D-BD52-0E76-B48D-BFC8EB5A0D5E}"/>
              </a:ext>
            </a:extLst>
          </p:cNvPr>
          <p:cNvSpPr txBox="1"/>
          <p:nvPr/>
        </p:nvSpPr>
        <p:spPr>
          <a:xfrm>
            <a:off x="4767409" y="6368202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Fig: Front Door</a:t>
            </a:r>
          </a:p>
        </p:txBody>
      </p:sp>
      <p:pic>
        <p:nvPicPr>
          <p:cNvPr id="5" name="Picture 4" descr="A black surface with a triangle pattern&#10;&#10;AI-generated content may be incorrect.">
            <a:extLst>
              <a:ext uri="{FF2B5EF4-FFF2-40B4-BE49-F238E27FC236}">
                <a16:creationId xmlns:a16="http://schemas.microsoft.com/office/drawing/2014/main" id="{E802CE3B-9D57-7282-2432-CE4EBCEA2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96" y="1251159"/>
            <a:ext cx="5424854" cy="2036100"/>
          </a:xfrm>
          <a:prstGeom prst="rect">
            <a:avLst/>
          </a:prstGeom>
        </p:spPr>
      </p:pic>
      <p:pic>
        <p:nvPicPr>
          <p:cNvPr id="11" name="Picture 10" descr="A large room with a door and a tile floor&#10;&#10;AI-generated content may be incorrect.">
            <a:extLst>
              <a:ext uri="{FF2B5EF4-FFF2-40B4-BE49-F238E27FC236}">
                <a16:creationId xmlns:a16="http://schemas.microsoft.com/office/drawing/2014/main" id="{BD6753B2-19AE-4C83-1DAB-CC4A4E15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384" y="3493225"/>
            <a:ext cx="7033078" cy="26690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C745B4-3CF7-A59C-04CD-A7645A154572}"/>
              </a:ext>
            </a:extLst>
          </p:cNvPr>
          <p:cNvSpPr txBox="1"/>
          <p:nvPr/>
        </p:nvSpPr>
        <p:spPr>
          <a:xfrm>
            <a:off x="11354765" y="64239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9DF327-D8FA-F7B5-AC48-895106CAD6FF}"/>
              </a:ext>
            </a:extLst>
          </p:cNvPr>
          <p:cNvSpPr txBox="1"/>
          <p:nvPr/>
        </p:nvSpPr>
        <p:spPr>
          <a:xfrm>
            <a:off x="524329" y="642394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22/01/2025</a:t>
            </a:r>
          </a:p>
        </p:txBody>
      </p:sp>
    </p:spTree>
    <p:extLst>
      <p:ext uri="{BB962C8B-B14F-4D97-AF65-F5344CB8AC3E}">
        <p14:creationId xmlns:p14="http://schemas.microsoft.com/office/powerpoint/2010/main" val="2700723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540</Words>
  <Application>Microsoft Macintosh PowerPoint</Application>
  <PresentationFormat>Widescreen</PresentationFormat>
  <Paragraphs>140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Statistics &amp; Queuing Theory CSE 3207 </dc:title>
  <dc:creator>Md. Ibne Sina</dc:creator>
  <cp:lastModifiedBy>Md. Ibne Sina</cp:lastModifiedBy>
  <cp:revision>34</cp:revision>
  <dcterms:created xsi:type="dcterms:W3CDTF">2024-10-30T15:38:14Z</dcterms:created>
  <dcterms:modified xsi:type="dcterms:W3CDTF">2025-01-26T15:25:32Z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F52D44B6D49384CFE5522267DFBDFCC9_42</vt:lpwstr>
  </property>
  <property fmtid="{D5CDD505-2E9C-101B-9397-08002B2CF9AE}" pid="3" name="KSOProductBuildVer">
    <vt:lpwstr>1033-6.10.0.8196</vt:lpwstr>
  </property>
</Properties>
</file>